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2" r:id="rId4"/>
    <p:sldId id="263" r:id="rId5"/>
    <p:sldId id="266" r:id="rId6"/>
    <p:sldId id="267" r:id="rId7"/>
    <p:sldId id="264" r:id="rId8"/>
    <p:sldId id="268" r:id="rId9"/>
    <p:sldId id="269" r:id="rId10"/>
    <p:sldId id="270" r:id="rId11"/>
    <p:sldId id="261" r:id="rId12"/>
    <p:sldId id="257" r:id="rId13"/>
    <p:sldId id="259" r:id="rId14"/>
    <p:sldId id="260" r:id="rId15"/>
    <p:sldId id="273" r:id="rId16"/>
    <p:sldId id="272" r:id="rId17"/>
    <p:sldId id="275" r:id="rId18"/>
    <p:sldId id="276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7"/>
    <p:restoredTop sz="65691"/>
  </p:normalViewPr>
  <p:slideViewPr>
    <p:cSldViewPr snapToGrid="0">
      <p:cViewPr varScale="1">
        <p:scale>
          <a:sx n="118" d="100"/>
          <a:sy n="118" d="100"/>
        </p:scale>
        <p:origin x="224" y="7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BA241-1405-CA48-8479-CCAB7C9D9F9A}" type="datetimeFigureOut">
              <a:rPr lang="de-DE" smtClean="0"/>
              <a:t>17.07.23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8320-6728-5D4D-B730-36DB3707A5D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MOTIVATION - WHAT IS IMBIBITION?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everyday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r>
              <a:rPr lang="de-DE" dirty="0"/>
              <a:t>- Dunking </a:t>
            </a:r>
            <a:r>
              <a:rPr lang="de-DE" dirty="0" err="1"/>
              <a:t>biscuit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,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drenched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rain, </a:t>
            </a:r>
            <a:r>
              <a:rPr lang="de-DE" dirty="0" err="1"/>
              <a:t>drenching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alcohol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nature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tallest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r>
              <a:rPr lang="de-DE" dirty="0"/>
              <a:t>    -&gt; Flow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(</a:t>
            </a:r>
            <a:r>
              <a:rPr lang="de-DE" dirty="0" err="1"/>
              <a:t>Dracy</a:t>
            </a:r>
            <a:r>
              <a:rPr lang="de-DE" dirty="0"/>
              <a:t> Law)</a:t>
            </a:r>
          </a:p>
          <a:p>
            <a:r>
              <a:rPr lang="de-DE" dirty="0"/>
              <a:t>-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    -&gt; Oil </a:t>
            </a:r>
            <a:r>
              <a:rPr lang="de-DE" dirty="0" err="1"/>
              <a:t>recovery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Chromatography</a:t>
            </a:r>
            <a:r>
              <a:rPr lang="de-DE" dirty="0"/>
              <a:t> (</a:t>
            </a:r>
            <a:r>
              <a:rPr lang="de-DE" dirty="0" err="1"/>
              <a:t>experiment</a:t>
            </a:r>
            <a:r>
              <a:rPr lang="de-DE" dirty="0"/>
              <a:t> in </a:t>
            </a:r>
            <a:r>
              <a:rPr lang="de-DE" dirty="0" err="1"/>
              <a:t>chemistry</a:t>
            </a:r>
            <a:r>
              <a:rPr lang="de-DE" dirty="0"/>
              <a:t>)</a:t>
            </a:r>
          </a:p>
          <a:p>
            <a:r>
              <a:rPr lang="de-DE" dirty="0"/>
              <a:t>    -&gt; Food </a:t>
            </a:r>
            <a:r>
              <a:rPr lang="de-DE" dirty="0" err="1"/>
              <a:t>processing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r>
              <a:rPr lang="de-DE" dirty="0"/>
              <a:t> </a:t>
            </a:r>
          </a:p>
          <a:p>
            <a:r>
              <a:rPr lang="de-DE" dirty="0"/>
              <a:t>- Interplay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, </a:t>
            </a:r>
            <a:r>
              <a:rPr lang="de-DE" dirty="0" err="1"/>
              <a:t>viscous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and </a:t>
            </a:r>
            <a:r>
              <a:rPr lang="de-DE" dirty="0" err="1"/>
              <a:t>gravity</a:t>
            </a:r>
            <a:endParaRPr lang="de-DE" dirty="0"/>
          </a:p>
          <a:p>
            <a:r>
              <a:rPr lang="de-DE" dirty="0"/>
              <a:t>- Evolution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universial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on large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timescales</a:t>
            </a:r>
            <a:r>
              <a:rPr lang="de-DE" dirty="0"/>
              <a:t> </a:t>
            </a:r>
          </a:p>
          <a:p>
            <a:r>
              <a:rPr lang="de-DE" dirty="0"/>
              <a:t>    -&gt; Independent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microscopic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fluid and </a:t>
            </a:r>
            <a:r>
              <a:rPr lang="de-DE" dirty="0" err="1"/>
              <a:t>media</a:t>
            </a:r>
            <a:endParaRPr lang="de-DE" dirty="0"/>
          </a:p>
          <a:p>
            <a:endParaRPr lang="de-DE" dirty="0"/>
          </a:p>
          <a:p>
            <a:r>
              <a:rPr lang="de-DE" dirty="0"/>
              <a:t>-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 Washburn Law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55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Feuerzangenbowle</a:t>
            </a:r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slowed</a:t>
            </a:r>
            <a:r>
              <a:rPr lang="de-DE" dirty="0"/>
              <a:t> down 1s = 0.125s</a:t>
            </a:r>
          </a:p>
          <a:p>
            <a:r>
              <a:rPr lang="de-DE" dirty="0"/>
              <a:t>    -&gt; Glycerin (</a:t>
            </a:r>
            <a:r>
              <a:rPr lang="de-DE" dirty="0" err="1"/>
              <a:t>green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viscous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1s =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76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034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70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68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CONCLUSION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Capillary-driven</a:t>
            </a:r>
            <a:r>
              <a:rPr lang="de-DE" dirty="0"/>
              <a:t> Imbibition </a:t>
            </a:r>
            <a:r>
              <a:rPr lang="de-DE" dirty="0" err="1"/>
              <a:t>discribed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Lucas-Washburn Law</a:t>
            </a:r>
          </a:p>
          <a:p>
            <a:r>
              <a:rPr lang="de-DE" dirty="0"/>
              <a:t>-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regimes</a:t>
            </a:r>
            <a:r>
              <a:rPr lang="de-DE" dirty="0"/>
              <a:t> at </a:t>
            </a:r>
            <a:r>
              <a:rPr lang="de-DE" dirty="0" err="1"/>
              <a:t>short</a:t>
            </a:r>
            <a:r>
              <a:rPr lang="de-DE" dirty="0"/>
              <a:t> and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More </a:t>
            </a:r>
            <a:r>
              <a:rPr lang="de-DE" dirty="0" err="1"/>
              <a:t>diverging</a:t>
            </a:r>
            <a:r>
              <a:rPr lang="de-DE" dirty="0"/>
              <a:t>,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Lucas-Washburn Law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227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- 2D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imbibition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Volumetric</a:t>
            </a:r>
            <a:r>
              <a:rPr lang="de-DE" dirty="0"/>
              <a:t> rate and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r</a:t>
            </a:r>
            <a:r>
              <a:rPr lang="de-DE" dirty="0"/>
              <a:t> power </a:t>
            </a:r>
            <a:r>
              <a:rPr lang="de-DE" dirty="0" err="1"/>
              <a:t>goes</a:t>
            </a:r>
            <a:r>
              <a:rPr lang="de-DE" dirty="0"/>
              <a:t> down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digit</a:t>
            </a:r>
            <a:endParaRPr lang="de-DE" dirty="0"/>
          </a:p>
          <a:p>
            <a:r>
              <a:rPr lang="de-DE" dirty="0"/>
              <a:t>    -&gt; Short time </a:t>
            </a:r>
            <a:r>
              <a:rPr lang="de-DE" dirty="0" err="1"/>
              <a:t>regime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r>
              <a:rPr lang="de-DE" dirty="0"/>
              <a:t>    -&gt; Long time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decrement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  <a:p>
            <a:r>
              <a:rPr lang="de-DE" dirty="0"/>
              <a:t>    -&gt; Rest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84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Why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?</a:t>
            </a:r>
          </a:p>
          <a:p>
            <a:r>
              <a:rPr lang="de-DE" dirty="0"/>
              <a:t>    -&gt; </a:t>
            </a:r>
            <a:r>
              <a:rPr lang="de-DE" dirty="0" err="1"/>
              <a:t>Lubrication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dr</a:t>
            </a:r>
            <a:r>
              <a:rPr lang="de-DE" dirty="0"/>
              <a:t>/</a:t>
            </a:r>
            <a:r>
              <a:rPr lang="de-DE" dirty="0" err="1"/>
              <a:t>dz</a:t>
            </a:r>
            <a:r>
              <a:rPr lang="de-DE" dirty="0"/>
              <a:t> &lt;&lt; 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</a:t>
            </a:r>
          </a:p>
          <a:p>
            <a:r>
              <a:rPr lang="de-DE" dirty="0"/>
              <a:t>    -&gt; </a:t>
            </a:r>
            <a:r>
              <a:rPr lang="de-DE" dirty="0" err="1"/>
              <a:t>arctan</a:t>
            </a:r>
            <a:r>
              <a:rPr lang="de-DE" dirty="0"/>
              <a:t> </a:t>
            </a:r>
            <a:r>
              <a:rPr lang="de-DE" dirty="0" err="1"/>
              <a:t>simplfy</a:t>
            </a:r>
            <a:endParaRPr lang="de-DE" dirty="0"/>
          </a:p>
          <a:p>
            <a:r>
              <a:rPr lang="de-DE" dirty="0"/>
              <a:t>    -&gt; cos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&lt;&lt; 1</a:t>
            </a:r>
          </a:p>
          <a:p>
            <a:r>
              <a:rPr lang="de-DE" dirty="0"/>
              <a:t>    -&gt; c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&lt;&lt; 1</a:t>
            </a:r>
          </a:p>
          <a:p>
            <a:r>
              <a:rPr lang="de-DE" dirty="0"/>
              <a:t>    -&gt; Additional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r_0, </a:t>
            </a:r>
            <a:r>
              <a:rPr lang="de-DE" dirty="0" err="1"/>
              <a:t>alpha</a:t>
            </a:r>
            <a:r>
              <a:rPr lang="de-DE" dirty="0"/>
              <a:t> and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165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Vycor</a:t>
            </a:r>
            <a:r>
              <a:rPr lang="de-DE" dirty="0"/>
              <a:t> Glass</a:t>
            </a:r>
          </a:p>
          <a:p>
            <a:r>
              <a:rPr lang="de-DE" dirty="0"/>
              <a:t>    -&gt; </a:t>
            </a:r>
            <a:r>
              <a:rPr lang="de-DE" dirty="0" err="1"/>
              <a:t>Vycor</a:t>
            </a:r>
            <a:r>
              <a:rPr lang="de-DE" dirty="0"/>
              <a:t> Glass = </a:t>
            </a:r>
            <a:r>
              <a:rPr lang="de-DE" dirty="0" err="1"/>
              <a:t>silica</a:t>
            </a:r>
            <a:r>
              <a:rPr lang="de-DE" dirty="0"/>
              <a:t> </a:t>
            </a:r>
            <a:r>
              <a:rPr lang="de-DE" dirty="0" err="1"/>
              <a:t>substrate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interconnected</a:t>
            </a:r>
            <a:r>
              <a:rPr lang="de-DE" dirty="0"/>
              <a:t> network </a:t>
            </a:r>
            <a:r>
              <a:rPr lang="de-DE" dirty="0" err="1"/>
              <a:t>of</a:t>
            </a:r>
            <a:r>
              <a:rPr lang="de-DE" dirty="0"/>
              <a:t> nanometer-</a:t>
            </a:r>
            <a:r>
              <a:rPr lang="de-DE" dirty="0" err="1"/>
              <a:t>sized</a:t>
            </a:r>
            <a:r>
              <a:rPr lang="de-DE" dirty="0"/>
              <a:t>, </a:t>
            </a:r>
            <a:r>
              <a:rPr lang="de-DE" dirty="0" err="1"/>
              <a:t>elongated</a:t>
            </a:r>
            <a:r>
              <a:rPr lang="de-DE" dirty="0"/>
              <a:t> </a:t>
            </a:r>
            <a:r>
              <a:rPr lang="de-DE" dirty="0" err="1"/>
              <a:t>pores</a:t>
            </a:r>
            <a:r>
              <a:rPr lang="de-DE" dirty="0"/>
              <a:t> </a:t>
            </a:r>
          </a:p>
          <a:p>
            <a:r>
              <a:rPr lang="de-DE" dirty="0"/>
              <a:t>    -&gt; H(t)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height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</a:t>
            </a:r>
            <a:r>
              <a:rPr lang="de-DE" dirty="0"/>
              <a:t>(t)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H(t) and maximal </a:t>
            </a:r>
            <a:r>
              <a:rPr lang="de-DE" dirty="0" err="1"/>
              <a:t>invasion</a:t>
            </a:r>
            <a:r>
              <a:rPr lang="de-DE" dirty="0"/>
              <a:t> front</a:t>
            </a:r>
          </a:p>
          <a:p>
            <a:r>
              <a:rPr lang="de-DE" dirty="0"/>
              <a:t>    -&gt; Lucas-Washburn Law still </a:t>
            </a:r>
            <a:r>
              <a:rPr lang="de-DE" dirty="0" err="1"/>
              <a:t>applies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63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APPENDIX-</a:t>
            </a:r>
          </a:p>
          <a:p>
            <a:endParaRPr lang="de-DE" dirty="0"/>
          </a:p>
          <a:p>
            <a:r>
              <a:rPr lang="de-DE" dirty="0"/>
              <a:t>- Outtakes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23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This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Lucas-Washburn Law 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BCLW Imbibition</a:t>
            </a:r>
          </a:p>
          <a:p>
            <a:r>
              <a:rPr lang="de-DE" dirty="0"/>
              <a:t>    -&gt; BC = Bell, Cameron (1906) find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time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/>
              <a:t>    -&gt; L = Lucas (1918) find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</a:t>
            </a:r>
            <a:endParaRPr lang="de-DE" dirty="0"/>
          </a:p>
          <a:p>
            <a:r>
              <a:rPr lang="de-DE" dirty="0"/>
              <a:t>    -&gt; W = Washburn (1921)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r>
              <a:rPr lang="de-DE" dirty="0"/>
              <a:t>    -&gt; Single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 (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r>
              <a:rPr lang="de-DE" dirty="0"/>
              <a:t>    -&gt; Contact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liquid at </a:t>
            </a:r>
            <a:r>
              <a:rPr lang="de-DE" dirty="0" err="1"/>
              <a:t>point</a:t>
            </a:r>
            <a:r>
              <a:rPr lang="de-DE" dirty="0"/>
              <a:t> A in </a:t>
            </a:r>
            <a:r>
              <a:rPr lang="de-DE" dirty="0" err="1"/>
              <a:t>depth</a:t>
            </a:r>
            <a:endParaRPr lang="de-DE" dirty="0"/>
          </a:p>
          <a:p>
            <a:r>
              <a:rPr lang="de-DE" dirty="0"/>
              <a:t>    -&gt; End B open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and </a:t>
            </a:r>
            <a:r>
              <a:rPr lang="de-DE" dirty="0" err="1"/>
              <a:t>evacuated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- After time t_0 and </a:t>
            </a:r>
            <a:r>
              <a:rPr lang="de-DE" dirty="0" err="1"/>
              <a:t>lenght</a:t>
            </a:r>
            <a:r>
              <a:rPr lang="de-DE" dirty="0"/>
              <a:t> l_0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Law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will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on </a:t>
            </a:r>
            <a:r>
              <a:rPr lang="de-DE" dirty="0" err="1"/>
              <a:t>persist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(</a:t>
            </a:r>
            <a:r>
              <a:rPr lang="de-DE" dirty="0" err="1"/>
              <a:t>epsilon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slip</a:t>
            </a:r>
            <a:r>
              <a:rPr lang="de-DE" dirty="0"/>
              <a:t>, l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liquid)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known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After time 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will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point</a:t>
            </a:r>
            <a:r>
              <a:rPr lang="de-DE" dirty="0"/>
              <a:t> 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(dl/</a:t>
            </a:r>
            <a:r>
              <a:rPr lang="de-DE" dirty="0" err="1"/>
              <a:t>dt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cylindrical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-&gt; </a:t>
            </a:r>
            <a:r>
              <a:rPr lang="de-DE" dirty="0" err="1"/>
              <a:t>dV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</a:p>
          <a:p>
            <a:r>
              <a:rPr lang="de-DE" dirty="0"/>
              <a:t>    -&gt; P_A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const</a:t>
            </a:r>
            <a:r>
              <a:rPr lang="de-DE" dirty="0"/>
              <a:t>), </a:t>
            </a:r>
          </a:p>
          <a:p>
            <a:r>
              <a:rPr lang="de-DE" dirty="0"/>
              <a:t>    -&gt; </a:t>
            </a:r>
            <a:r>
              <a:rPr lang="de-DE" dirty="0" err="1"/>
              <a:t>P_h</a:t>
            </a:r>
            <a:r>
              <a:rPr lang="de-DE" dirty="0"/>
              <a:t> </a:t>
            </a:r>
            <a:r>
              <a:rPr lang="de-DE" dirty="0" err="1"/>
              <a:t>hydrostatic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ls</a:t>
            </a:r>
            <a:r>
              <a:rPr lang="de-DE" dirty="0"/>
              <a:t> and </a:t>
            </a:r>
            <a:r>
              <a:rPr lang="de-DE" dirty="0" err="1"/>
              <a:t>psi</a:t>
            </a:r>
            <a:r>
              <a:rPr lang="de-DE" dirty="0"/>
              <a:t>) and </a:t>
            </a:r>
          </a:p>
          <a:p>
            <a:r>
              <a:rPr lang="de-DE" dirty="0"/>
              <a:t>    -&gt; P_s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r>
              <a:rPr lang="de-DE" dirty="0"/>
              <a:t> and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tension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pis</a:t>
            </a:r>
            <a:r>
              <a:rPr lang="de-DE" dirty="0"/>
              <a:t>,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eps</a:t>
            </a:r>
            <a:r>
              <a:rPr lang="de-DE" dirty="0"/>
              <a:t> </a:t>
            </a:r>
            <a:r>
              <a:rPr lang="de-DE" dirty="0" err="1"/>
              <a:t>const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0, </a:t>
            </a:r>
            <a:r>
              <a:rPr lang="de-DE" dirty="0" err="1"/>
              <a:t>pi</a:t>
            </a:r>
            <a:r>
              <a:rPr lang="de-DE" dirty="0"/>
              <a:t>/2 -&gt; </a:t>
            </a:r>
            <a:r>
              <a:rPr lang="de-DE" dirty="0" err="1"/>
              <a:t>ls</a:t>
            </a:r>
            <a:r>
              <a:rPr lang="de-DE" dirty="0"/>
              <a:t> = l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23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Simplificate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R, P_R and </a:t>
            </a:r>
            <a:r>
              <a:rPr lang="de-DE" dirty="0" err="1"/>
              <a:t>C_h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inverse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quotient</a:t>
            </a:r>
            <a:r>
              <a:rPr lang="de-DE" dirty="0"/>
              <a:t> dl/</a:t>
            </a:r>
            <a:r>
              <a:rPr lang="de-DE" dirty="0" err="1"/>
              <a:t>dt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4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Look at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 and </a:t>
            </a:r>
            <a:r>
              <a:rPr lang="de-DE" dirty="0" err="1"/>
              <a:t>assumptions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/2, </a:t>
            </a:r>
            <a:r>
              <a:rPr lang="de-DE" dirty="0" err="1"/>
              <a:t>C_h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eps</a:t>
            </a:r>
            <a:r>
              <a:rPr lang="de-DE" dirty="0"/>
              <a:t> = 0 (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liquids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liquid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own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P_R = P_s </a:t>
            </a:r>
          </a:p>
          <a:p>
            <a:endParaRPr lang="de-DE" dirty="0"/>
          </a:p>
          <a:p>
            <a:r>
              <a:rPr lang="de-DE" dirty="0"/>
              <a:t>- Expansion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(</a:t>
            </a:r>
            <a:r>
              <a:rPr lang="de-DE" dirty="0" err="1"/>
              <a:t>C_h</a:t>
            </a:r>
            <a:r>
              <a:rPr lang="de-DE" dirty="0"/>
              <a:t> l &lt;&lt; P_R)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r>
              <a:rPr lang="de-DE" dirty="0"/>
              <a:t> -&gt; Lucas-Washburn Law </a:t>
            </a:r>
          </a:p>
          <a:p>
            <a:r>
              <a:rPr lang="de-DE" dirty="0"/>
              <a:t>- Same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18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penetrativity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penetration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Liquid </a:t>
            </a:r>
            <a:r>
              <a:rPr lang="de-DE" dirty="0" err="1"/>
              <a:t>entered</a:t>
            </a:r>
            <a:r>
              <a:rPr lang="de-DE" dirty="0"/>
              <a:t> in </a:t>
            </a:r>
            <a:r>
              <a:rPr lang="de-DE" dirty="0" err="1"/>
              <a:t>porous</a:t>
            </a:r>
            <a:r>
              <a:rPr lang="de-DE" dirty="0"/>
              <a:t> </a:t>
            </a:r>
            <a:r>
              <a:rPr lang="de-DE" dirty="0" err="1"/>
              <a:t>media</a:t>
            </a:r>
            <a:endParaRPr lang="de-DE" dirty="0"/>
          </a:p>
          <a:p>
            <a:r>
              <a:rPr lang="de-DE" dirty="0"/>
              <a:t>    -&gt; Small </a:t>
            </a:r>
            <a:r>
              <a:rPr lang="de-DE" dirty="0" err="1"/>
              <a:t>capillaries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radius</a:t>
            </a:r>
            <a:r>
              <a:rPr lang="de-DE" dirty="0"/>
              <a:t> but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enough</a:t>
            </a:r>
            <a:endParaRPr lang="de-DE" dirty="0"/>
          </a:p>
          <a:p>
            <a:r>
              <a:rPr lang="de-DE" dirty="0"/>
              <a:t>    -&gt; Volume </a:t>
            </a:r>
            <a:r>
              <a:rPr lang="de-DE" dirty="0" err="1"/>
              <a:t>equation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9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Reyssat</a:t>
            </a:r>
            <a:r>
              <a:rPr lang="de-DE" dirty="0"/>
              <a:t>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3D </a:t>
            </a:r>
            <a:r>
              <a:rPr lang="de-DE" dirty="0" err="1"/>
              <a:t>case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-Dimensional </a:t>
            </a:r>
            <a:r>
              <a:rPr lang="de-DE" dirty="0" err="1"/>
              <a:t>flow</a:t>
            </a:r>
            <a:r>
              <a:rPr lang="de-DE" dirty="0"/>
              <a:t> in </a:t>
            </a:r>
            <a:r>
              <a:rPr lang="de-DE" dirty="0" err="1"/>
              <a:t>z-Direction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Darcy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Darcy Law (Experimental Law </a:t>
            </a:r>
            <a:r>
              <a:rPr lang="de-DE" dirty="0" err="1"/>
              <a:t>from</a:t>
            </a:r>
            <a:r>
              <a:rPr lang="de-DE" dirty="0"/>
              <a:t> Henry Darcy)</a:t>
            </a:r>
          </a:p>
          <a:p>
            <a:r>
              <a:rPr lang="de-DE" dirty="0"/>
              <a:t>    -&gt;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/>
              <a:t> </a:t>
            </a:r>
          </a:p>
          <a:p>
            <a:r>
              <a:rPr lang="de-DE" dirty="0"/>
              <a:t>    -&gt;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(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material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transmit</a:t>
            </a:r>
            <a:r>
              <a:rPr lang="de-DE" dirty="0"/>
              <a:t> fluid)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Volumetric</a:t>
            </a:r>
            <a:r>
              <a:rPr lang="de-DE" dirty="0"/>
              <a:t> Flow Q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P_0 </a:t>
            </a:r>
            <a:r>
              <a:rPr lang="de-DE" dirty="0" err="1"/>
              <a:t>with</a:t>
            </a:r>
            <a:r>
              <a:rPr lang="de-DE" dirty="0"/>
              <a:t> (P_A and </a:t>
            </a:r>
            <a:r>
              <a:rPr lang="de-DE" dirty="0" err="1"/>
              <a:t>P_h</a:t>
            </a:r>
            <a:r>
              <a:rPr lang="de-DE" dirty="0"/>
              <a:t>) and P_s </a:t>
            </a:r>
            <a:r>
              <a:rPr lang="de-DE" dirty="0" err="1"/>
              <a:t>with</a:t>
            </a:r>
            <a:r>
              <a:rPr lang="de-DE" dirty="0"/>
              <a:t> c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0 (P = P_0)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l (P = P_0 - P_s) and </a:t>
            </a:r>
            <a:r>
              <a:rPr lang="de-DE" dirty="0" err="1"/>
              <a:t>Rearrangements</a:t>
            </a:r>
            <a:endParaRPr lang="de-DE" dirty="0"/>
          </a:p>
          <a:p>
            <a:r>
              <a:rPr lang="de-DE" dirty="0"/>
              <a:t>- Substitute Q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at </a:t>
            </a:r>
            <a:r>
              <a:rPr lang="de-DE" dirty="0" err="1"/>
              <a:t>position</a:t>
            </a:r>
            <a:r>
              <a:rPr lang="de-DE" dirty="0"/>
              <a:t> 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but on </a:t>
            </a:r>
            <a:r>
              <a:rPr lang="de-DE" dirty="0" err="1"/>
              <a:t>position</a:t>
            </a:r>
            <a:r>
              <a:rPr lang="de-DE" dirty="0"/>
              <a:t> l (</a:t>
            </a:r>
            <a:r>
              <a:rPr lang="de-DE" dirty="0" err="1"/>
              <a:t>r</a:t>
            </a:r>
            <a:r>
              <a:rPr lang="de-DE" dirty="0"/>
              <a:t>(l))</a:t>
            </a:r>
          </a:p>
          <a:p>
            <a:r>
              <a:rPr lang="de-DE" dirty="0"/>
              <a:t>- General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67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Use Power-Law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Assume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approximately</a:t>
            </a:r>
            <a:r>
              <a:rPr lang="de-DE" dirty="0"/>
              <a:t>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Parameter</a:t>
            </a:r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08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= 0 -&gt; Lucas Washburn Law</a:t>
            </a:r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&gt;= 1 </a:t>
            </a:r>
          </a:p>
          <a:p>
            <a:r>
              <a:rPr lang="de-DE" dirty="0"/>
              <a:t>    -&gt; Short </a:t>
            </a:r>
            <a:r>
              <a:rPr lang="de-DE" dirty="0" err="1"/>
              <a:t>times</a:t>
            </a:r>
            <a:r>
              <a:rPr lang="de-DE" dirty="0"/>
              <a:t> L &lt;&lt; 1 -&gt; Bracket = 1, Integral = L </a:t>
            </a:r>
          </a:p>
          <a:p>
            <a:r>
              <a:rPr lang="de-DE" dirty="0"/>
              <a:t>        -&gt; L ~T^1/2</a:t>
            </a:r>
          </a:p>
          <a:p>
            <a:r>
              <a:rPr lang="de-DE" dirty="0"/>
              <a:t>    -&gt; Long </a:t>
            </a:r>
            <a:r>
              <a:rPr lang="de-DE" dirty="0" err="1"/>
              <a:t>times</a:t>
            </a:r>
            <a:r>
              <a:rPr lang="de-DE" dirty="0"/>
              <a:t>  L &gt;&gt; 1 -&gt; Bracket = </a:t>
            </a:r>
            <a:r>
              <a:rPr lang="de-DE" dirty="0" err="1"/>
              <a:t>L^n</a:t>
            </a:r>
            <a:r>
              <a:rPr lang="de-DE" dirty="0"/>
              <a:t>, Integral = Integral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infinity</a:t>
            </a:r>
            <a:r>
              <a:rPr lang="de-DE" dirty="0"/>
              <a:t>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1/4 </a:t>
            </a:r>
          </a:p>
          <a:p>
            <a:r>
              <a:rPr lang="de-DE" dirty="0"/>
              <a:t>        -&gt; L ~T^1/(3n+1)</a:t>
            </a:r>
          </a:p>
          <a:p>
            <a:r>
              <a:rPr lang="de-DE" dirty="0"/>
              <a:t>- Show </a:t>
            </a:r>
            <a:r>
              <a:rPr lang="de-DE" dirty="0" err="1"/>
              <a:t>Graphic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Solution</a:t>
            </a:r>
          </a:p>
          <a:p>
            <a:r>
              <a:rPr lang="de-DE" dirty="0"/>
              <a:t>- Cross-Over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at L = 1</a:t>
            </a:r>
          </a:p>
          <a:p>
            <a:r>
              <a:rPr lang="de-DE" dirty="0"/>
              <a:t>- Second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</a:p>
          <a:p>
            <a:r>
              <a:rPr lang="de-DE" dirty="0"/>
              <a:t>    -&gt; 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3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7D51B-1B35-17F4-A58F-A7925858F2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42" y="1692275"/>
            <a:ext cx="10586545" cy="1287450"/>
          </a:xfrm>
        </p:spPr>
        <p:txBody>
          <a:bodyPr anchor="ctr"/>
          <a:lstStyle>
            <a:lvl1pPr algn="l">
              <a:defRPr sz="6000" b="1" u="none" baseline="0">
                <a:uFill>
                  <a:solidFill>
                    <a:schemeClr val="tx1"/>
                  </a:solidFill>
                </a:uFill>
                <a:latin typeface="+mn-lt"/>
              </a:defRPr>
            </a:lvl1pPr>
          </a:lstStyle>
          <a:p>
            <a:r>
              <a:rPr lang="de-DE" dirty="0"/>
              <a:t>Titel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018F7-94C4-B8FB-B93E-A33BCC8CD7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4042" y="3660533"/>
            <a:ext cx="3600000" cy="25200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Informationen</a:t>
            </a:r>
          </a:p>
        </p:txBody>
      </p:sp>
      <p:pic>
        <p:nvPicPr>
          <p:cNvPr id="5" name="Grafik 4" descr="Ein Bild, das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75FFC36F-EADD-85FB-0A14-01BD3C30D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416" y="636360"/>
            <a:ext cx="3417374" cy="105591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19C8C9D-0130-7B9C-2E76-894E7F119201}"/>
              </a:ext>
            </a:extLst>
          </p:cNvPr>
          <p:cNvSpPr txBox="1">
            <a:spLocks/>
          </p:cNvSpPr>
          <p:nvPr userDrawn="1"/>
        </p:nvSpPr>
        <p:spPr>
          <a:xfrm>
            <a:off x="801413" y="2748190"/>
            <a:ext cx="10586545" cy="75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endParaRPr lang="de-DE" sz="4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0575C3-0DB6-1FA3-44CA-2B355FCED4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413" y="2979725"/>
            <a:ext cx="10594800" cy="68081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de-DE" dirty="0" err="1"/>
              <a:t>Subtitel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30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BE61-E118-2235-2CB1-C0843BCD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1112387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F5CD318-7608-A420-EA72-4EBBBAF0B3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A2ABD89-852F-DBF2-3B93-B4CEA0E2AB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C1D7113-E4E2-C446-134F-45B4088197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D7CF8D-45FD-0560-4CFA-69C9A80F7B1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0623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556326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BF90FB-2FA5-CE61-9D6A-3753707EB4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3346" y="1408113"/>
            <a:ext cx="5563265" cy="50396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02C0E561-EF2F-706F-1E70-B89277A5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A770DA-1C39-9058-9045-F4BC98C2E46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CB5925-C3CB-3B40-858F-EF1AD78A21F2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FFB8FA75-5921-66BA-98F3-C19900F02F1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0F9C7D4-9E2C-A66E-E6B9-61209367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ECF95AB0-FC86-E468-6B73-173E9E5BBC3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8209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A16CA-B97A-7E6B-E660-5020E0C0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034F47-C864-AE70-C94A-664592081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736" y="1413648"/>
            <a:ext cx="5563264" cy="50348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D60141-C239-5516-3ED2-B7B9A11C0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3883" y="1408873"/>
            <a:ext cx="5552728" cy="50396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9955C-39FB-8EAD-50C2-626AC13C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B644-F289-944A-BAEA-AB37E90D86D3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259BA-5992-938C-67E6-992B9D68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1B3D70-42B6-64B9-FE4B-598D28DA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26547FB8-8B99-B3D5-0EEF-E3D4E78562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BF83C9AD-6ADA-4180-C07D-C0DF2555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808A9613-B9BE-C7F0-17AF-AE7111C2A6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5732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7BB33E-0B9F-68C2-6A77-E3EC9BD7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688873"/>
            <a:ext cx="1112387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38AB2-0F3A-4633-32BE-8B9204AC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737" y="1408873"/>
            <a:ext cx="11123875" cy="50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2D137E-D0D3-ED7E-FD0D-4A11C12CE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752" y="6653842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ACB473-2CDB-3C4B-A1D6-AAADBBC24582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53596-B644-2E30-B459-AE8B03C0F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4247" y="6653842"/>
            <a:ext cx="10045704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951636-BCD0-AEDA-CFAC-6A4220D2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951" y="6654575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4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sng" kern="1200" baseline="0">
          <a:solidFill>
            <a:schemeClr val="tx1"/>
          </a:solidFill>
          <a:uFill>
            <a:solidFill>
              <a:srgbClr val="00A173"/>
            </a:solidFill>
          </a:u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40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23.png"/><Relationship Id="rId9" Type="http://schemas.openxmlformats.org/officeDocument/2006/relationships/image" Target="../media/image51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2.mp4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microsoft.com/office/2007/relationships/media" Target="../media/media3.mp4"/><Relationship Id="rId16" Type="http://schemas.openxmlformats.org/officeDocument/2006/relationships/image" Target="../media/image73.png"/><Relationship Id="rId1" Type="http://schemas.openxmlformats.org/officeDocument/2006/relationships/video" Target="NULL" TargetMode="Externa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2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media" Target="../media/media5.mp4"/><Relationship Id="rId7" Type="http://schemas.openxmlformats.org/officeDocument/2006/relationships/image" Target="../media/image9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6.png"/><Relationship Id="rId5" Type="http://schemas.openxmlformats.org/officeDocument/2006/relationships/image" Target="../media/image15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0.emf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2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B5EC8-F55D-9BA1-C408-663D3A6E8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Feuerzangenbowle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F43034-2DA7-B3CB-E4C2-527CE9770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de-DE" dirty="0"/>
              <a:t>Manuel Lippert</a:t>
            </a:r>
          </a:p>
          <a:p>
            <a:r>
              <a:rPr lang="de-DE" dirty="0"/>
              <a:t>Physik (Master </a:t>
            </a:r>
            <a:r>
              <a:rPr lang="de-DE" dirty="0" err="1"/>
              <a:t>of</a:t>
            </a:r>
            <a:r>
              <a:rPr lang="de-DE" dirty="0"/>
              <a:t> Science)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7C54D8-90F6-A64C-71C8-66CBED1B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Physics </a:t>
            </a:r>
            <a:r>
              <a:rPr lang="en-US" dirty="0"/>
              <a:t>of</a:t>
            </a:r>
            <a:r>
              <a:rPr lang="de-DE" dirty="0"/>
              <a:t> </a:t>
            </a:r>
            <a:r>
              <a:rPr lang="en-US" dirty="0"/>
              <a:t>Imbibition</a:t>
            </a:r>
            <a:r>
              <a:rPr lang="de-DE" dirty="0"/>
              <a:t> and </a:t>
            </a:r>
            <a:r>
              <a:rPr lang="en-US" dirty="0"/>
              <a:t>Porous</a:t>
            </a:r>
            <a:r>
              <a:rPr lang="de-DE" dirty="0"/>
              <a:t> Media Flow</a:t>
            </a:r>
          </a:p>
        </p:txBody>
      </p:sp>
      <p:pic>
        <p:nvPicPr>
          <p:cNvPr id="15" name="Grafik 14" descr="Ein Bild, das Zeichnung, Entwurf, Menschliches Gesicht, Hut enthält.&#10;&#10;Automatisch generierte Beschreibung">
            <a:extLst>
              <a:ext uri="{FF2B5EF4-FFF2-40B4-BE49-F238E27FC236}">
                <a16:creationId xmlns:a16="http://schemas.microsoft.com/office/drawing/2014/main" id="{4B718CD7-2890-900E-7955-A676DA5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0" y="2868497"/>
            <a:ext cx="1866900" cy="3987800"/>
          </a:xfrm>
          <a:prstGeom prst="rect">
            <a:avLst/>
          </a:prstGeom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26823-5CA8-2A54-F3E7-63C5DCC8F7A6}"/>
              </a:ext>
            </a:extLst>
          </p:cNvPr>
          <p:cNvSpPr/>
          <p:nvPr/>
        </p:nvSpPr>
        <p:spPr>
          <a:xfrm rot="19792935">
            <a:off x="10122766" y="4867468"/>
            <a:ext cx="874342" cy="620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40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  <a:blipFill>
                <a:blip r:embed="rId3"/>
                <a:stretch>
                  <a:fillRect t="-113043" b="-185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8ED7321-74EA-57CF-2888-EC44EE96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72" y="1523538"/>
            <a:ext cx="3752509" cy="36364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/>
              <p:nvPr/>
            </p:nvSpPr>
            <p:spPr>
              <a:xfrm>
                <a:off x="619885" y="2432741"/>
                <a:ext cx="602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(I)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2432741"/>
                <a:ext cx="6026448" cy="369332"/>
              </a:xfrm>
              <a:prstGeom prst="rect">
                <a:avLst/>
              </a:prstGeom>
              <a:blipFill>
                <a:blip r:embed="rId5"/>
                <a:stretch>
                  <a:fillRect l="-840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/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blipFill>
                <a:blip r:embed="rId6"/>
                <a:stretch>
                  <a:fillRect l="-83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/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(i) Short Times:  </a:t>
                </a:r>
                <a:endParaRPr lang="de-DE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≪1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blipFill>
                <a:blip r:embed="rId7"/>
                <a:stretch>
                  <a:fillRect l="-1351" t="-82278" b="-1658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/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Long Times: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≫1,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&gt;1/4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blipFill>
                <a:blip r:embed="rId8"/>
                <a:stretch>
                  <a:fillRect l="-9109" t="-41584" b="-129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/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/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/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/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3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C9134D9E-6ECF-7710-5F10-EA7EBBD6B0D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3D7B8A-CA2D-E33A-2E37-C25A30A82D78}"/>
              </a:ext>
            </a:extLst>
          </p:cNvPr>
          <p:cNvSpPr txBox="1"/>
          <p:nvPr/>
        </p:nvSpPr>
        <p:spPr>
          <a:xfrm>
            <a:off x="4178939" y="2895331"/>
            <a:ext cx="256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„Lucas-Washburn Law“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07B6FF0-81FA-B2D3-359B-DFAA73C11FA3}"/>
                  </a:ext>
                </a:extLst>
              </p:cNvPr>
              <p:cNvSpPr txBox="1"/>
              <p:nvPr/>
            </p:nvSpPr>
            <p:spPr>
              <a:xfrm>
                <a:off x="2669708" y="2293732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07B6FF0-81FA-B2D3-359B-DFAA73C11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708" y="2293732"/>
                <a:ext cx="2117439" cy="618374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B9B0C02-636A-8F76-1AB0-B053674A4C99}"/>
                  </a:ext>
                </a:extLst>
              </p:cNvPr>
              <p:cNvSpPr txBox="1"/>
              <p:nvPr/>
            </p:nvSpPr>
            <p:spPr>
              <a:xfrm>
                <a:off x="4655003" y="242420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B9B0C02-636A-8F76-1AB0-B053674A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003" y="2424206"/>
                <a:ext cx="1376472" cy="42004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3" grpId="0"/>
      <p:bldP spid="24" grpId="0"/>
      <p:bldP spid="27" grpId="0" animBg="1"/>
      <p:bldP spid="28" grpId="0" animBg="1"/>
      <p:bldP spid="11" grpId="0"/>
      <p:bldP spid="14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SUGAR IN WATER AND GLYCERIN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" name="sugar_glycerin_30.mp4">
            <a:hlinkClick r:id="" action="ppaction://media"/>
            <a:extLst>
              <a:ext uri="{FF2B5EF4-FFF2-40B4-BE49-F238E27FC236}">
                <a16:creationId xmlns:a16="http://schemas.microsoft.com/office/drawing/2014/main" id="{ED47A703-F68E-EBCF-1643-9148C5690B1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7725" t="17466" r="15525" b="4617"/>
          <a:stretch>
            <a:fillRect/>
          </a:stretch>
        </p:blipFill>
        <p:spPr>
          <a:xfrm>
            <a:off x="6096000" y="2262157"/>
            <a:ext cx="4704522" cy="2683565"/>
          </a:xfrm>
        </p:spPr>
      </p:pic>
      <p:pic>
        <p:nvPicPr>
          <p:cNvPr id="12" name="sugar_water_0.125_03.mp4">
            <a:hlinkClick r:id="" action="ppaction://media"/>
            <a:extLst>
              <a:ext uri="{FF2B5EF4-FFF2-40B4-BE49-F238E27FC236}">
                <a16:creationId xmlns:a16="http://schemas.microsoft.com/office/drawing/2014/main" id="{0701EB2D-23DD-9B1F-D7B5-58AA6739DF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4965" t="18323" r="18843" b="9038"/>
          <a:stretch>
            <a:fillRect/>
          </a:stretch>
        </p:blipFill>
        <p:spPr>
          <a:xfrm>
            <a:off x="1391478" y="2261425"/>
            <a:ext cx="4348561" cy="26842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4B54C8-38B0-FD33-B1A2-354B3E44888D}"/>
              </a:ext>
            </a:extLst>
          </p:cNvPr>
          <p:cNvSpPr txBox="1"/>
          <p:nvPr/>
        </p:nvSpPr>
        <p:spPr>
          <a:xfrm>
            <a:off x="1391475" y="4985632"/>
            <a:ext cx="434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Slowed</a:t>
            </a:r>
            <a:r>
              <a:rPr lang="de-DE" dirty="0"/>
              <a:t> down </a:t>
            </a:r>
            <a:r>
              <a:rPr lang="de-DE" dirty="0" err="1"/>
              <a:t>with</a:t>
            </a:r>
            <a:r>
              <a:rPr lang="de-DE" dirty="0"/>
              <a:t> 1s = 0.125s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235CA2-B879-CC6C-A484-B6246A0752F8}"/>
              </a:ext>
            </a:extLst>
          </p:cNvPr>
          <p:cNvSpPr txBox="1"/>
          <p:nvPr/>
        </p:nvSpPr>
        <p:spPr>
          <a:xfrm>
            <a:off x="6094673" y="4945722"/>
            <a:ext cx="470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30s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CB01D2-2D44-9BEB-3CA8-E173B80CA722}"/>
              </a:ext>
            </a:extLst>
          </p:cNvPr>
          <p:cNvSpPr txBox="1"/>
          <p:nvPr/>
        </p:nvSpPr>
        <p:spPr>
          <a:xfrm>
            <a:off x="1391476" y="1791970"/>
            <a:ext cx="434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5"/>
                </a:solidFill>
              </a:rPr>
              <a:t>Water</a:t>
            </a:r>
            <a:endParaRPr lang="de-DE" sz="2400" dirty="0">
              <a:solidFill>
                <a:schemeClr val="accent5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554A9C3-9BF8-DC6B-0B43-ABCE72EF76EA}"/>
              </a:ext>
            </a:extLst>
          </p:cNvPr>
          <p:cNvSpPr txBox="1"/>
          <p:nvPr/>
        </p:nvSpPr>
        <p:spPr>
          <a:xfrm>
            <a:off x="6094673" y="1791969"/>
            <a:ext cx="470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6"/>
                </a:solidFill>
              </a:rPr>
              <a:t>Glycerin</a:t>
            </a:r>
          </a:p>
        </p:txBody>
      </p:sp>
    </p:spTree>
    <p:extLst>
      <p:ext uri="{BB962C8B-B14F-4D97-AF65-F5344CB8AC3E}">
        <p14:creationId xmlns:p14="http://schemas.microsoft.com/office/powerpoint/2010/main" val="7962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1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1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A89458BF-EC42-0AD0-5B83-6162E9F5668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96.4348"/>
                </p14:media>
              </p:ext>
            </p:extLst>
          </p:nvPr>
        </p:nvPicPr>
        <p:blipFill rotWithShape="1">
          <a:blip r:embed="rId5">
            <a:lum bright="20000" contrast="40000"/>
          </a:blip>
          <a:srcRect l="28757" t="13966" r="26486" b="2116"/>
          <a:stretch>
            <a:fillRect/>
          </a:stretch>
        </p:blipFill>
        <p:spPr>
          <a:xfrm>
            <a:off x="731256" y="1835244"/>
            <a:ext cx="1080001" cy="3599645"/>
          </a:xfrm>
          <a:prstGeom prst="rect">
            <a:avLst/>
          </a:prstGeom>
        </p:spPr>
      </p:pic>
      <p:pic>
        <p:nvPicPr>
          <p:cNvPr id="15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01395AE-0743-7F1D-3CB1-F4960E52CE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00.7521"/>
                </p14:media>
              </p:ext>
            </p:extLst>
          </p:nvPr>
        </p:nvPicPr>
        <p:blipFill rotWithShape="1">
          <a:blip r:embed="rId6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1811257" y="1835244"/>
            <a:ext cx="1080001" cy="3599646"/>
          </a:xfrm>
          <a:prstGeom prst="rect">
            <a:avLst/>
          </a:prstGeom>
        </p:spPr>
      </p:pic>
      <p:pic>
        <p:nvPicPr>
          <p:cNvPr id="16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0A6EB1F-022E-C745-21A7-2B91582EFE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04.0765"/>
                </p14:media>
              </p:ext>
            </p:extLst>
          </p:nvPr>
        </p:nvPicPr>
        <p:blipFill rotWithShape="1">
          <a:blip r:embed="rId7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2891258" y="1835244"/>
            <a:ext cx="1080001" cy="3599645"/>
          </a:xfrm>
          <a:prstGeom prst="rect">
            <a:avLst/>
          </a:prstGeom>
        </p:spPr>
      </p:pic>
      <p:pic>
        <p:nvPicPr>
          <p:cNvPr id="17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813BAAA1-032E-5013-4461-3FA65218CA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397.8032"/>
                </p14:media>
              </p:ext>
            </p:extLst>
          </p:nvPr>
        </p:nvPicPr>
        <p:blipFill rotWithShape="1">
          <a:blip r:embed="rId8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3971259" y="1835244"/>
            <a:ext cx="1080001" cy="3599645"/>
          </a:xfrm>
          <a:prstGeom prst="rect">
            <a:avLst/>
          </a:prstGeom>
        </p:spPr>
      </p:pic>
      <p:pic>
        <p:nvPicPr>
          <p:cNvPr id="18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FF2DF02-5B9A-3DE2-F2AA-CF2F019C68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96.9907"/>
                </p14:media>
              </p:ext>
            </p:extLst>
          </p:nvPr>
        </p:nvPicPr>
        <p:blipFill rotWithShape="1">
          <a:blip r:embed="rId9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5051260" y="1835244"/>
            <a:ext cx="1080001" cy="3599645"/>
          </a:xfrm>
          <a:prstGeom prst="rect">
            <a:avLst/>
          </a:prstGeom>
        </p:spPr>
      </p:pic>
      <p:pic>
        <p:nvPicPr>
          <p:cNvPr id="19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552C7519-EBDC-98B6-B17E-7743F5710F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71.4392"/>
                </p14:media>
              </p:ext>
            </p:extLst>
          </p:nvPr>
        </p:nvPicPr>
        <p:blipFill rotWithShape="1">
          <a:blip r:embed="rId10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6131261" y="1835244"/>
            <a:ext cx="1080001" cy="3599645"/>
          </a:xfrm>
          <a:prstGeom prst="rect">
            <a:avLst/>
          </a:prstGeom>
        </p:spPr>
      </p:pic>
      <p:pic>
        <p:nvPicPr>
          <p:cNvPr id="20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BAEBE43-ED83-FBC2-C891-B47DA64BAE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6.7722"/>
                </p14:media>
              </p:ext>
            </p:extLst>
          </p:nvPr>
        </p:nvPicPr>
        <p:blipFill rotWithShape="1">
          <a:blip r:embed="rId11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7211262" y="1835244"/>
            <a:ext cx="1080001" cy="3599645"/>
          </a:xfrm>
          <a:prstGeom prst="rect">
            <a:avLst/>
          </a:prstGeom>
        </p:spPr>
      </p:pic>
      <p:pic>
        <p:nvPicPr>
          <p:cNvPr id="2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92A78803-4415-EBF1-DD2B-7A33D53CA2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06.7986"/>
                </p14:media>
              </p:ext>
            </p:extLst>
          </p:nvPr>
        </p:nvPicPr>
        <p:blipFill rotWithShape="1">
          <a:blip r:embed="rId12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8291263" y="1835244"/>
            <a:ext cx="1080001" cy="3599645"/>
          </a:xfrm>
          <a:prstGeom prst="rect">
            <a:avLst/>
          </a:prstGeom>
        </p:spPr>
      </p:pic>
      <p:pic>
        <p:nvPicPr>
          <p:cNvPr id="22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47FC108-F10C-0DD4-591B-66547FEA1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1.424"/>
                </p14:media>
              </p:ext>
            </p:extLst>
          </p:nvPr>
        </p:nvPicPr>
        <p:blipFill rotWithShape="1">
          <a:blip r:embed="rId13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9371264" y="1835244"/>
            <a:ext cx="1080001" cy="3599645"/>
          </a:xfrm>
          <a:prstGeom prst="rect">
            <a:avLst/>
          </a:prstGeom>
        </p:spPr>
      </p:pic>
      <p:pic>
        <p:nvPicPr>
          <p:cNvPr id="23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36183B8-C051-8AA4-7A14-43E81D88F2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6.7684"/>
                </p14:media>
              </p:ext>
            </p:extLst>
          </p:nvPr>
        </p:nvPicPr>
        <p:blipFill rotWithShape="1">
          <a:blip r:embed="rId14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10429699" y="1835244"/>
            <a:ext cx="1080001" cy="3599645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66E8246-9BAF-5059-9437-76A976439975}"/>
              </a:ext>
            </a:extLst>
          </p:cNvPr>
          <p:cNvCxnSpPr/>
          <p:nvPr/>
        </p:nvCxnSpPr>
        <p:spPr>
          <a:xfrm flipV="1">
            <a:off x="532735" y="2524259"/>
            <a:ext cx="0" cy="2086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85F981B-DC60-9C0E-C113-BE064ED5DF54}"/>
              </a:ext>
            </a:extLst>
          </p:cNvPr>
          <p:cNvCxnSpPr>
            <a:cxnSpLocks/>
          </p:cNvCxnSpPr>
          <p:nvPr/>
        </p:nvCxnSpPr>
        <p:spPr>
          <a:xfrm>
            <a:off x="731256" y="5690321"/>
            <a:ext cx="10778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/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33333" r="-3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/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blipFill>
                <a:blip r:embed="rId16"/>
                <a:stretch>
                  <a:fillRect l="-23077" r="-23077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ihandform 33">
            <a:extLst>
              <a:ext uri="{FF2B5EF4-FFF2-40B4-BE49-F238E27FC236}">
                <a16:creationId xmlns:a16="http://schemas.microsoft.com/office/drawing/2014/main" id="{49853FFF-719C-A2AD-D4D4-C74460C34F4D}"/>
              </a:ext>
            </a:extLst>
          </p:cNvPr>
          <p:cNvSpPr/>
          <p:nvPr/>
        </p:nvSpPr>
        <p:spPr>
          <a:xfrm>
            <a:off x="1204174" y="3606085"/>
            <a:ext cx="9787946" cy="734096"/>
          </a:xfrm>
          <a:custGeom>
            <a:avLst/>
            <a:gdLst>
              <a:gd name="connsiteX0" fmla="*/ 0 w 2627290"/>
              <a:gd name="connsiteY0" fmla="*/ 482958 h 482958"/>
              <a:gd name="connsiteX1" fmla="*/ 978794 w 2627290"/>
              <a:gd name="connsiteY1" fmla="*/ 128789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7728 w 2627290"/>
              <a:gd name="connsiteY1" fmla="*/ 137788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2739 w 2627290"/>
              <a:gd name="connsiteY1" fmla="*/ 206782 h 482958"/>
              <a:gd name="connsiteX2" fmla="*/ 2627290 w 2627290"/>
              <a:gd name="connsiteY2" fmla="*/ 0 h 482958"/>
              <a:gd name="connsiteX0" fmla="*/ 0 w 2525857"/>
              <a:gd name="connsiteY0" fmla="*/ 356969 h 356969"/>
              <a:gd name="connsiteX1" fmla="*/ 611306 w 2525857"/>
              <a:gd name="connsiteY1" fmla="*/ 206782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844104 w 2525857"/>
              <a:gd name="connsiteY1" fmla="*/ 158786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18473 w 2525857"/>
              <a:gd name="connsiteY1" fmla="*/ 137788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0182 w 2525857"/>
              <a:gd name="connsiteY1" fmla="*/ 167785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51271 w 2527520"/>
              <a:gd name="connsiteY1" fmla="*/ 104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82865 w 2527520"/>
              <a:gd name="connsiteY1" fmla="*/ 113789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520" h="341970">
                <a:moveTo>
                  <a:pt x="0" y="341970"/>
                </a:moveTo>
                <a:cubicBezTo>
                  <a:pt x="277107" y="235130"/>
                  <a:pt x="963274" y="119288"/>
                  <a:pt x="1402819" y="95790"/>
                </a:cubicBezTo>
                <a:cubicBezTo>
                  <a:pt x="1845689" y="36295"/>
                  <a:pt x="1918887" y="57145"/>
                  <a:pt x="252752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429EA38-0CC5-A369-DB46-F378F8184352}"/>
              </a:ext>
            </a:extLst>
          </p:cNvPr>
          <p:cNvSpPr txBox="1"/>
          <p:nvPr/>
        </p:nvSpPr>
        <p:spPr>
          <a:xfrm>
            <a:off x="8488017" y="1452051"/>
            <a:ext cx="30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10s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743DF99E-1475-A008-00F8-B94F2347E900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2514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0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0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0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799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9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6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 mute="1">
                <p:cTn id="6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6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 mute="1">
                <p:cTn id="6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6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6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7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 mute="1">
                <p:cTn id="7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 mute="1">
                <p:cTn id="7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29" grpId="0"/>
      <p:bldP spid="31" grpId="0"/>
      <p:bldP spid="34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2B6C41-0888-7ACF-E213-017A47696D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910553" y="2213623"/>
            <a:ext cx="10368239" cy="2551559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1F56AD5-55A8-23FB-C14F-E983A0104C63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5977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B136A5A6-231E-D88D-6132-884D6A0C70DC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BD4D09-2006-5912-514D-36F59E42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77" y="1661579"/>
            <a:ext cx="8683645" cy="39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8932C-952B-00ED-CF62-3CBD7A9C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IMBIBITION: TAKE HOME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BF08-1671-8DCE-A3F8-FAAC1A49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555630"/>
            <a:ext cx="7442865" cy="519061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 err="1"/>
              <a:t>Capillarity-driven</a:t>
            </a:r>
            <a:r>
              <a:rPr lang="de-DE" dirty="0"/>
              <a:t>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„Lucas-Washburn Law“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Varying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(3D)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time </a:t>
            </a:r>
            <a:r>
              <a:rPr lang="de-DE" dirty="0" err="1"/>
              <a:t>regimes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time</a:t>
            </a:r>
          </a:p>
          <a:p>
            <a:r>
              <a:rPr lang="de-DE" dirty="0"/>
              <a:t>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„Lucas-Washburn Law“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ECE36-FE37-884F-E649-2DFC6A1FA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430FB-FE6B-8945-9720-2DF671F41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7685D8-E6FB-5DC6-9245-E824B70B13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659BCC-C347-2273-66E7-A78A46581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044A43-934B-4E59-9CE0-D0ABC8C46E1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2" name="Grafik 1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CF45FE-C962-0E2B-EB2C-48DED424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952" y="836931"/>
            <a:ext cx="3538436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/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/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/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1/(3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4BF49D77-30F4-F6BB-4397-45A3627702C3}"/>
              </a:ext>
            </a:extLst>
          </p:cNvPr>
          <p:cNvSpPr txBox="1"/>
          <p:nvPr/>
        </p:nvSpPr>
        <p:spPr>
          <a:xfrm>
            <a:off x="1320357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CE6B667-345F-9C7E-7D7A-EB291D326928}"/>
              </a:ext>
            </a:extLst>
          </p:cNvPr>
          <p:cNvSpPr txBox="1"/>
          <p:nvPr/>
        </p:nvSpPr>
        <p:spPr>
          <a:xfrm>
            <a:off x="4340883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A657B0D-CE10-0AF3-5CF2-168523C1C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8984" y="4410637"/>
            <a:ext cx="4083404" cy="18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2D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85EE1212-23F6-193C-7A48-57CDEF6594C9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17B7C4B-C2AD-0845-ED29-01D94E9EB1A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F62B24-9EBD-75B9-8D29-C0EAB54AC672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𝑢𝑟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595BAA8-4AA7-21A0-2946-CEDE0552BD2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83EE0710-DA05-6062-D8CD-7F126683F1D4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9B6B4F-F302-7E4A-F46D-534F8AFE4B06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/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  <a:blipFill>
                <a:blip r:embed="rId8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/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  <a:blipFill>
                <a:blip r:embed="rId9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/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/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de-D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D7DB2CAF-D37B-AF06-57EA-50E8C2699BA8}"/>
              </a:ext>
            </a:extLst>
          </p:cNvPr>
          <p:cNvSpPr txBox="1"/>
          <p:nvPr/>
        </p:nvSpPr>
        <p:spPr>
          <a:xfrm>
            <a:off x="6688917" y="4330309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291A7C-4D12-41CD-24AD-37BBC751906A}"/>
              </a:ext>
            </a:extLst>
          </p:cNvPr>
          <p:cNvSpPr txBox="1"/>
          <p:nvPr/>
        </p:nvSpPr>
        <p:spPr>
          <a:xfrm>
            <a:off x="9119396" y="4329817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2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621C41DB-6BDF-1BD4-E9DB-6B5AFFB916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4578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 animBg="1"/>
      <p:bldP spid="22" grpId="0" animBg="1"/>
      <p:bldP spid="24" grpId="0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WHY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de-DE" dirty="0"/>
                  <a:t> IS CONSTANT?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96" t="-12281" b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1" name="Grafik 10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6A6BDBB3-C679-3D69-5835-01866F1F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473" y="1501032"/>
            <a:ext cx="7772400" cy="4830029"/>
          </a:xfrm>
          <a:prstGeom prst="rect">
            <a:avLst/>
          </a:prstGeo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9F769E2D-E22B-1EF2-1F2C-E55265650D92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6491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EXPERIMENTS WITH VYCOR GLASS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686787C-45AB-6B25-6E43-CB2CCC63654F}"/>
              </a:ext>
            </a:extLst>
          </p:cNvPr>
          <p:cNvSpPr txBox="1">
            <a:spLocks/>
          </p:cNvSpPr>
          <p:nvPr/>
        </p:nvSpPr>
        <p:spPr>
          <a:xfrm>
            <a:off x="4714875" y="224026"/>
            <a:ext cx="7477126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800" dirty="0">
                <a:effectLst/>
                <a:latin typeface="NimbusRomNo9L"/>
              </a:rPr>
              <a:t>S. </a:t>
            </a:r>
            <a:r>
              <a:rPr lang="de-DE" sz="1800" dirty="0" err="1">
                <a:effectLst/>
                <a:latin typeface="NimbusRomNo9L"/>
              </a:rPr>
              <a:t>Gruener</a:t>
            </a:r>
            <a:r>
              <a:rPr lang="de-DE" sz="1800" dirty="0">
                <a:latin typeface="NimbusRomNo9L"/>
              </a:rPr>
              <a:t> et al. (2012) </a:t>
            </a:r>
            <a:r>
              <a:rPr lang="de-DE" sz="1800" dirty="0">
                <a:effectLst/>
                <a:latin typeface="NimbusRomNo9L"/>
              </a:rPr>
              <a:t> “</a:t>
            </a:r>
            <a:r>
              <a:rPr lang="de-DE" sz="1800" dirty="0" err="1">
                <a:effectLst/>
                <a:latin typeface="NimbusRomNo9L"/>
              </a:rPr>
              <a:t>Anomalous</a:t>
            </a:r>
            <a:r>
              <a:rPr lang="de-DE" sz="1800" dirty="0">
                <a:effectLst/>
                <a:latin typeface="NimbusRomNo9L"/>
              </a:rPr>
              <a:t> front </a:t>
            </a:r>
            <a:r>
              <a:rPr lang="de-DE" sz="1800" dirty="0" err="1">
                <a:effectLst/>
                <a:latin typeface="NimbusRomNo9L"/>
              </a:rPr>
              <a:t>broadening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during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spontaneous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imbibition</a:t>
            </a:r>
            <a:r>
              <a:rPr lang="de-DE" sz="1800" dirty="0">
                <a:effectLst/>
                <a:latin typeface="NimbusRomNo9L"/>
              </a:rPr>
              <a:t> in a </a:t>
            </a:r>
            <a:r>
              <a:rPr lang="de-DE" sz="1800" dirty="0" err="1">
                <a:effectLst/>
                <a:latin typeface="NimbusRomNo9L"/>
              </a:rPr>
              <a:t>matrix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with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elongated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pores</a:t>
            </a:r>
            <a:r>
              <a:rPr lang="de-DE" sz="1800" dirty="0">
                <a:effectLst/>
                <a:latin typeface="NimbusRomNo9L"/>
              </a:rPr>
              <a:t>” </a:t>
            </a:r>
            <a:endParaRPr lang="de-DE" sz="1000" dirty="0"/>
          </a:p>
        </p:txBody>
      </p:sp>
      <p:pic>
        <p:nvPicPr>
          <p:cNvPr id="10" name="Grafik 9" descr="Ein Bild, das Geburtstagstorte enthält.&#10;&#10;Automatisch generierte Beschreibung">
            <a:extLst>
              <a:ext uri="{FF2B5EF4-FFF2-40B4-BE49-F238E27FC236}">
                <a16:creationId xmlns:a16="http://schemas.microsoft.com/office/drawing/2014/main" id="{D4B272A3-936E-AC2C-E6BD-BD4C5436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5" y="1692166"/>
            <a:ext cx="2948471" cy="21906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F320C9-0AA3-E015-F134-6A46263C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62" y="1546840"/>
            <a:ext cx="6786389" cy="2481273"/>
          </a:xfrm>
          <a:prstGeom prst="rect">
            <a:avLst/>
          </a:prstGeom>
        </p:spPr>
      </p:pic>
      <p:pic>
        <p:nvPicPr>
          <p:cNvPr id="16" name="Grafik 15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4034E0E8-1D7B-DB38-D679-77ED059E8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05" b="24347"/>
          <a:stretch/>
        </p:blipFill>
        <p:spPr>
          <a:xfrm>
            <a:off x="8453438" y="4298022"/>
            <a:ext cx="2110978" cy="1669774"/>
          </a:xfrm>
          <a:prstGeom prst="rect">
            <a:avLst/>
          </a:prstGeom>
        </p:spPr>
      </p:pic>
      <p:pic>
        <p:nvPicPr>
          <p:cNvPr id="17" name="Grafik 16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C747274-3DA1-9F47-F3AE-4CB6AB3DC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06" r="3596" b="48793"/>
          <a:stretch/>
        </p:blipFill>
        <p:spPr>
          <a:xfrm>
            <a:off x="4759544" y="4247590"/>
            <a:ext cx="2035051" cy="1762638"/>
          </a:xfrm>
          <a:prstGeom prst="rect">
            <a:avLst/>
          </a:prstGeom>
        </p:spPr>
      </p:pic>
      <p:pic>
        <p:nvPicPr>
          <p:cNvPr id="18" name="Grafik 17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2660505-81E2-B36F-698C-872704968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5" t="96" r="-1414" b="74597"/>
          <a:stretch/>
        </p:blipFill>
        <p:spPr>
          <a:xfrm>
            <a:off x="934195" y="4298022"/>
            <a:ext cx="2166507" cy="17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OUTTAKES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" name="sugar_water_outtake_0.125_01.mp4">
            <a:hlinkClick r:id="" action="ppaction://media"/>
            <a:extLst>
              <a:ext uri="{FF2B5EF4-FFF2-40B4-BE49-F238E27FC236}">
                <a16:creationId xmlns:a16="http://schemas.microsoft.com/office/drawing/2014/main" id="{EFDA0D9F-0080-84D4-EBBF-9387818A6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16206" r="3222" b="14236"/>
          <a:stretch/>
        </p:blipFill>
        <p:spPr>
          <a:xfrm>
            <a:off x="1074247" y="1842332"/>
            <a:ext cx="5411218" cy="3240000"/>
          </a:xfrm>
          <a:prstGeom prst="rect">
            <a:avLst/>
          </a:prstGeom>
        </p:spPr>
      </p:pic>
      <p:pic>
        <p:nvPicPr>
          <p:cNvPr id="6" name="sugar_water_outtake_0.125_02.mp4">
            <a:hlinkClick r:id="" action="ppaction://media"/>
            <a:extLst>
              <a:ext uri="{FF2B5EF4-FFF2-40B4-BE49-F238E27FC236}">
                <a16:creationId xmlns:a16="http://schemas.microsoft.com/office/drawing/2014/main" id="{D5A2F5E7-BB37-A46B-C984-FD497F097A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>
            <a:lum contrast="20000"/>
          </a:blip>
          <a:srcRect l="15373" r="17986" b="14236"/>
          <a:stretch/>
        </p:blipFill>
        <p:spPr>
          <a:xfrm>
            <a:off x="6485465" y="1842332"/>
            <a:ext cx="44757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IMBIBITION?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46" name="Grafik 45" descr="Ein Bild, das Kaffeetasse, Geschirr, Im Haus, Serviergeschirr enthält.&#10;&#10;Automatisch generierte Beschreibung">
            <a:extLst>
              <a:ext uri="{FF2B5EF4-FFF2-40B4-BE49-F238E27FC236}">
                <a16:creationId xmlns:a16="http://schemas.microsoft.com/office/drawing/2014/main" id="{1CEA5BC4-EF26-585F-66D9-A1A80917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72" y="1082452"/>
            <a:ext cx="3491628" cy="2325856"/>
          </a:xfrm>
          <a:prstGeom prst="rect">
            <a:avLst/>
          </a:prstGeom>
        </p:spPr>
      </p:pic>
      <p:pic>
        <p:nvPicPr>
          <p:cNvPr id="48" name="Grafik 47" descr="Ein Bild, das Baum, Person, Kleidung, draußen enthält.&#10;&#10;Automatisch generierte Beschreibung">
            <a:extLst>
              <a:ext uri="{FF2B5EF4-FFF2-40B4-BE49-F238E27FC236}">
                <a16:creationId xmlns:a16="http://schemas.microsoft.com/office/drawing/2014/main" id="{C8D56AD6-6672-1E1F-314C-7ED34A838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04" y="2310507"/>
            <a:ext cx="3594100" cy="3594100"/>
          </a:xfrm>
          <a:prstGeom prst="rect">
            <a:avLst/>
          </a:prstGeom>
        </p:spPr>
      </p:pic>
      <p:pic>
        <p:nvPicPr>
          <p:cNvPr id="50" name="Grafik 49" descr="Ein Bild, das Kerze, Im Haus, Geschirr, Tasse enthält.&#10;&#10;Automatisch generierte Beschreibung">
            <a:extLst>
              <a:ext uri="{FF2B5EF4-FFF2-40B4-BE49-F238E27FC236}">
                <a16:creationId xmlns:a16="http://schemas.microsoft.com/office/drawing/2014/main" id="{CBDEA769-9CE3-AB0F-345E-E744CE0A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277" y="3710959"/>
            <a:ext cx="4558674" cy="2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/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blipFill>
                <a:blip r:embed="rId3"/>
                <a:stretch>
                  <a:fillRect l="-966" r="-1932" b="-10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/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  <a:blipFill>
                <a:blip r:embed="rId4"/>
                <a:stretch>
                  <a:fillRect l="-1869" r="-5607" b="-2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2AB5938-105A-EA0A-87D0-52AD740F752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92061" y="3426500"/>
            <a:ext cx="525194" cy="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/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blipFill>
                <a:blip r:embed="rId5"/>
                <a:stretch>
                  <a:fillRect l="-2190" b="-7692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8D513F-A94B-6894-5C0C-8BAC5B5D8C5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749883" y="2758785"/>
            <a:ext cx="0" cy="3593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/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  <a:blipFill>
                <a:blip r:embed="rId6"/>
                <a:stretch>
                  <a:fillRect l="-2151" r="-1075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/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𝑔h𝐷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𝑔𝐷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  <a:blipFill>
                <a:blip r:embed="rId7"/>
                <a:stretch>
                  <a:fillRect l="-1058" r="-2116" b="-2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/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  <a:blipFill>
                <a:blip r:embed="rId8"/>
                <a:stretch>
                  <a:fillRect l="-901" t="-2174" r="-901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60B7D80-9F92-6A3C-B709-AB12AB3F02F2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1900842" y="1620824"/>
            <a:ext cx="559401" cy="1410053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34CE648C-9F7B-AE95-B776-8DCA02CA2C97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rot="5400000">
            <a:off x="5174646" y="1614933"/>
            <a:ext cx="430171" cy="1551067"/>
          </a:xfrm>
          <a:prstGeom prst="bent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1C23E4A-EC35-2DE1-D5C7-9D312A0A1072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flipH="1">
            <a:off x="3749883" y="2044612"/>
            <a:ext cx="991" cy="4077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/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blipFill>
                <a:blip r:embed="rId9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996804" y="5052538"/>
                <a:ext cx="5506157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04" y="5052538"/>
                <a:ext cx="5506157" cy="831433"/>
              </a:xfrm>
              <a:prstGeom prst="roundRect">
                <a:avLst/>
              </a:prstGeom>
              <a:blipFill>
                <a:blip r:embed="rId10"/>
                <a:stretch>
                  <a:fillRect b="-5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nhaltsplatzhalter 10">
            <a:extLst>
              <a:ext uri="{FF2B5EF4-FFF2-40B4-BE49-F238E27FC236}">
                <a16:creationId xmlns:a16="http://schemas.microsoft.com/office/drawing/2014/main" id="{24987FD0-68FE-76C0-4F9C-1547EB9582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blipFill>
                <a:blip r:embed="rId12"/>
                <a:stretch>
                  <a:fillRect l="-896" t="-1053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51CA40B3-AC8A-C51A-8C8F-D572E6406228}"/>
              </a:ext>
            </a:extLst>
          </p:cNvPr>
          <p:cNvSpPr txBox="1"/>
          <p:nvPr/>
        </p:nvSpPr>
        <p:spPr>
          <a:xfrm>
            <a:off x="5608808" y="3130354"/>
            <a:ext cx="129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Poiseuille‘s</a:t>
            </a:r>
            <a:r>
              <a:rPr lang="de-DE" dirty="0"/>
              <a:t> Law</a:t>
            </a: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549134EC-969C-B044-44F8-105A76E0D8A7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532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40" grpId="0"/>
      <p:bldP spid="6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blipFill>
                <a:blip r:embed="rId3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/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</m:e>
                              </m:func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blipFill>
                <a:blip r:embed="rId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/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/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blipFill>
                <a:blip r:embed="rId6"/>
                <a:stretch>
                  <a:fillRect l="-96053" t="-158182" r="-10526" b="-2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blipFill>
                <a:blip r:embed="rId7"/>
                <a:stretch>
                  <a:fillRect t="-1961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nhaltsplatzhalter 10">
            <a:extLst>
              <a:ext uri="{FF2B5EF4-FFF2-40B4-BE49-F238E27FC236}">
                <a16:creationId xmlns:a16="http://schemas.microsoft.com/office/drawing/2014/main" id="{F7990407-4945-7859-A4D4-42F2AD306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1200329"/>
              </a:xfrm>
              <a:prstGeom prst="rect">
                <a:avLst/>
              </a:prstGeom>
              <a:blipFill>
                <a:blip r:embed="rId5"/>
                <a:stretch>
                  <a:fillRect l="-896" t="-1053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/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blipFill>
                <a:blip r:embed="rId10"/>
                <a:stretch>
                  <a:fillRect r="-1648" b="-9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E0C74161-31DE-545E-A747-DFD3D1047C71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CDAA387-F0B6-156E-F8EA-4137A1ABBAF0}"/>
                  </a:ext>
                </a:extLst>
              </p:cNvPr>
              <p:cNvSpPr txBox="1"/>
              <p:nvPr/>
            </p:nvSpPr>
            <p:spPr>
              <a:xfrm>
                <a:off x="7108060" y="4878754"/>
                <a:ext cx="3505511" cy="1235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CDAA387-F0B6-156E-F8EA-4137A1ABB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4878754"/>
                <a:ext cx="3505511" cy="1235788"/>
              </a:xfrm>
              <a:prstGeom prst="rect">
                <a:avLst/>
              </a:prstGeom>
              <a:blipFill>
                <a:blip r:embed="rId11"/>
                <a:stretch>
                  <a:fillRect l="-1083" b="-40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7" grpId="0"/>
      <p:bldP spid="29" grpId="0"/>
      <p:bldP spid="1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3" name="Inhaltsplatzhalter 10">
            <a:extLst>
              <a:ext uri="{FF2B5EF4-FFF2-40B4-BE49-F238E27FC236}">
                <a16:creationId xmlns:a16="http://schemas.microsoft.com/office/drawing/2014/main" id="{57E5E993-E92B-8A85-5229-1022602E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2620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de-DE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func>
                          <m:funcPr>
                            <m:ctrlP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𝑔𝐷</m:t>
                    </m:r>
                  </m:oMath>
                </a14:m>
                <a:endParaRPr lang="de-DE" b="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2620782"/>
              </a:xfrm>
              <a:prstGeom prst="rect">
                <a:avLst/>
              </a:prstGeom>
              <a:blipFill>
                <a:blip r:embed="rId4"/>
                <a:stretch>
                  <a:fillRect l="-896" t="-483" b="-14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blipFill>
                <a:blip r:embed="rId5"/>
                <a:stretch>
                  <a:fillRect l="-319" t="-3922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/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/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/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2163234" y="5851474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/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Same </a:t>
                </a:r>
                <a:r>
                  <a:rPr lang="de-DE" dirty="0" err="1"/>
                  <a:t>result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blipFill>
                <a:blip r:embed="rId10"/>
                <a:stretch>
                  <a:fillRect l="-3810"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EBBB3EF5-2C5A-64F9-AA31-677DD3BCA843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2315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7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3444456" y="2639280"/>
            <a:ext cx="23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2C893D-3669-2469-D828-7C81F48999E3}"/>
              </a:ext>
            </a:extLst>
          </p:cNvPr>
          <p:cNvSpPr txBox="1"/>
          <p:nvPr/>
        </p:nvSpPr>
        <p:spPr>
          <a:xfrm>
            <a:off x="1474232" y="1664723"/>
            <a:ext cx="1439932" cy="4086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/>
              <a:t>Penetrativity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A67D93-ED04-27CC-6145-496892A8964B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2192870" y="2073346"/>
            <a:ext cx="1328" cy="40882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/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2A1572C0-E81E-416E-6FDE-C002F587E93A}"/>
              </a:ext>
            </a:extLst>
          </p:cNvPr>
          <p:cNvSpPr txBox="1"/>
          <p:nvPr/>
        </p:nvSpPr>
        <p:spPr>
          <a:xfrm>
            <a:off x="3613786" y="3930316"/>
            <a:ext cx="221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Penetration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A1AAB1A-CF45-647F-B44B-20C98ED97320}"/>
              </a:ext>
            </a:extLst>
          </p:cNvPr>
          <p:cNvCxnSpPr>
            <a:cxnSpLocks/>
          </p:cNvCxnSpPr>
          <p:nvPr/>
        </p:nvCxnSpPr>
        <p:spPr>
          <a:xfrm flipH="1">
            <a:off x="2198164" y="3210664"/>
            <a:ext cx="1" cy="512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624C2C0-8053-46E0-D92F-81EC132F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446" y="1666068"/>
            <a:ext cx="3180522" cy="35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/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blipFill>
                <a:blip r:embed="rId6"/>
                <a:stretch>
                  <a:fillRect t="-81579" b="-132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fik 30">
            <a:extLst>
              <a:ext uri="{FF2B5EF4-FFF2-40B4-BE49-F238E27FC236}">
                <a16:creationId xmlns:a16="http://schemas.microsoft.com/office/drawing/2014/main" id="{8EA1EB17-92FB-A0C1-0D1B-0F9E9466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980" y="1671801"/>
            <a:ext cx="3180522" cy="3558626"/>
          </a:xfrm>
          <a:prstGeom prst="rect">
            <a:avLst/>
          </a:prstGeom>
        </p:spPr>
      </p:pic>
      <p:sp>
        <p:nvSpPr>
          <p:cNvPr id="41" name="Bogen 40">
            <a:extLst>
              <a:ext uri="{FF2B5EF4-FFF2-40B4-BE49-F238E27FC236}">
                <a16:creationId xmlns:a16="http://schemas.microsoft.com/office/drawing/2014/main" id="{F19C5AFD-8907-E284-61C0-8DDBC5C139DA}"/>
              </a:ext>
            </a:extLst>
          </p:cNvPr>
          <p:cNvSpPr/>
          <p:nvPr/>
        </p:nvSpPr>
        <p:spPr>
          <a:xfrm rot="18906227">
            <a:off x="8368810" y="1798636"/>
            <a:ext cx="1232009" cy="1399651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2D8B288-9765-761F-73C6-31F31D6A9E0C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778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/>
      <p:bldP spid="30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44A47B8-D7DD-DB2E-0E13-901C34106E26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26B049-3F1D-4229-1723-1F02861983F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CCA374-6F81-B375-D24B-EC36A30D3FF1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5358D72-D819-0035-F002-03C805FD4A0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574A76BD-37A1-DC8B-DB0C-EDE7B591A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381478-69EC-CF8D-2DF4-E532D2B954A6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2B21E17-3C33-A89E-FFB1-F42563E7D943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89E4FB23-C913-8176-EE21-DD05340C5FF9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187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 animBg="1"/>
      <p:bldP spid="25" grpId="0" animBg="1"/>
      <p:bldP spid="31" grpId="0" animBg="1"/>
      <p:bldP spid="35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/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⇒−</m:t>
                    </m:r>
                    <m:nary>
                      <m:nary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blipFill>
                <a:blip r:embed="rId4"/>
                <a:stretch>
                  <a:fillRect t="-83721" b="-130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/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blipFill>
                <a:blip r:embed="rId5"/>
                <a:stretch>
                  <a:fillRect t="-132258" b="-209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/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09E4492-86CA-8925-D8EE-8CDE01D5E166}"/>
              </a:ext>
            </a:extLst>
          </p:cNvPr>
          <p:cNvCxnSpPr>
            <a:cxnSpLocks/>
          </p:cNvCxnSpPr>
          <p:nvPr/>
        </p:nvCxnSpPr>
        <p:spPr>
          <a:xfrm>
            <a:off x="2666873" y="3382839"/>
            <a:ext cx="54186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  <a:blipFill>
                <a:blip r:embed="rId7"/>
                <a:stretch>
                  <a:fillRect t="-113043" b="-184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1E86936A-1F65-F02B-D8FB-AEE4339017DE}"/>
              </a:ext>
            </a:extLst>
          </p:cNvPr>
          <p:cNvSpPr txBox="1"/>
          <p:nvPr/>
        </p:nvSpPr>
        <p:spPr>
          <a:xfrm>
            <a:off x="1539225" y="5319381"/>
            <a:ext cx="686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General Imbibition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Invasion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A337F8B-C4D7-5C93-8C8C-9EEEF19D9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30DC8860-0983-F743-E696-417C019A7CC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758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92D7C8B-2169-1BED-6C79-86080320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  <a:blipFill>
                <a:blip r:embed="rId4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/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22269BF-084F-7D1C-90A9-9208DCED5F4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4539074" y="2283257"/>
            <a:ext cx="5300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/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blipFill>
                <a:blip r:embed="rId6"/>
                <a:stretch>
                  <a:fillRect t="-128571" b="-2063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/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blipFill>
                <a:blip r:embed="rId7"/>
                <a:stretch>
                  <a:fillRect l="-815" b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  <a:blipFill>
                <a:blip r:embed="rId8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C2AB7F2F-1376-D29B-727D-02B0F13A2FD6}"/>
              </a:ext>
            </a:extLst>
          </p:cNvPr>
          <p:cNvSpPr txBox="1"/>
          <p:nvPr/>
        </p:nvSpPr>
        <p:spPr>
          <a:xfrm>
            <a:off x="4668596" y="1559243"/>
            <a:ext cx="28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Power-Law </a:t>
            </a:r>
            <a:r>
              <a:rPr lang="de-DE" dirty="0" err="1"/>
              <a:t>shaped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16789DCC-E3CD-45BA-ECC5-315391B334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1815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2" grpId="0"/>
      <p:bldP spid="26" grpId="0" animBg="1"/>
      <p:bldP spid="6" grpId="0"/>
    </p:bldLst>
  </p:timing>
</p:sld>
</file>

<file path=ppt/theme/theme1.xml><?xml version="1.0" encoding="utf-8"?>
<a:theme xmlns:a="http://schemas.openxmlformats.org/drawingml/2006/main" name="Fanc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44909B7B-D23C-524B-999E-E2861E0DB73D}" vid="{72619C6F-282A-4B42-BBCF-7C4CF87F2AE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Fancy</Template>
  <TotalTime>0</TotalTime>
  <Words>2577</Words>
  <Application>Microsoft Macintosh PowerPoint</Application>
  <PresentationFormat>Breitbild</PresentationFormat>
  <Paragraphs>444</Paragraphs>
  <Slides>19</Slides>
  <Notes>18</Notes>
  <HiddenSlides>0</HiddenSlides>
  <MMClips>14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NimbusRomNo9L</vt:lpstr>
      <vt:lpstr>Fancy</vt:lpstr>
      <vt:lpstr>Feuerzangenbowle</vt:lpstr>
      <vt:lpstr>WHAT IS IMBIBITION?</vt:lpstr>
      <vt:lpstr>IMBIBITION AND DYNAMICS OF CAPILLARY FLOW</vt:lpstr>
      <vt:lpstr>IMBIBITION AND DYNAMICS OF CAPILLARY FLOW</vt:lpstr>
      <vt:lpstr>IMBIBITION AND DYNAMICS OF CAPILLARY FLOW</vt:lpstr>
      <vt:lpstr>IMBIBITION AND DYNAMICS OF CAPILLARY FLOW</vt:lpstr>
      <vt:lpstr>IMBIBITION IN GEOMETRIES WITH AXIAL VARIATIONS IN 3D</vt:lpstr>
      <vt:lpstr>IMBIBITION IN GEOMETRIES WITH AXIAL VARIATIONS IN 3D</vt:lpstr>
      <vt:lpstr>IMBIBITION IN GEOMETRIES WITH AXIAL VARIATIONS IN 3D</vt:lpstr>
      <vt:lpstr>IMBIBITION IN GEOMETRIES WITH AXIAL VARIATIONS IN 3D</vt:lpstr>
      <vt:lpstr>IMBIBITION WITH SUGAR IN WATER AND GLYCERIN</vt:lpstr>
      <vt:lpstr>IMBIBITION WITH FILTER PAPER IN WATER</vt:lpstr>
      <vt:lpstr>IMBIBITION WITH FILTER PAPER IN WATER</vt:lpstr>
      <vt:lpstr>IMBIBITION WITH FILTER PAPER IN WATER</vt:lpstr>
      <vt:lpstr>IMBIBITION: TAKE HOME MESSAGES</vt:lpstr>
      <vt:lpstr>IMBIBITION IN GEOMETRIES WITH AXIAL VARIATIONS IN 2D</vt:lpstr>
      <vt:lpstr>WHY c(l) IS CONSTANT?</vt:lpstr>
      <vt:lpstr>IMBIBITION EXPERIMENTS WITH VYCOR GLASS</vt:lpstr>
      <vt:lpstr>OUTTAKES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Feuerzangenbowle</dc:title>
  <dc:creator>Manuel Lippert</dc:creator>
  <cp:lastModifiedBy>Manuel Lippert</cp:lastModifiedBy>
  <cp:revision>16</cp:revision>
  <dcterms:created xsi:type="dcterms:W3CDTF">2023-07-14T10:49:33Z</dcterms:created>
  <dcterms:modified xsi:type="dcterms:W3CDTF">2023-07-17T20:37:31Z</dcterms:modified>
</cp:coreProperties>
</file>